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4899"/>
            <a:ext cx="6800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Lógico Relacional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04404"/>
            <a:ext cx="50698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Estrutura Formal do Banco de Dados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4988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Capítulo 3: Transformando conceitos abstratos em estruturas concretas e funcionais para sistemas de banco de dados robustos.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935" y="899160"/>
            <a:ext cx="7826931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Domine a Modelagem Lógica Relacional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6144935" y="2804160"/>
            <a:ext cx="3819406" cy="1701165"/>
          </a:xfrm>
          <a:prstGeom prst="roundRect">
            <a:avLst>
              <a:gd name="adj" fmla="val 464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40673" y="2999899"/>
            <a:ext cx="235196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Ponte Essencial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40673" y="3406616"/>
            <a:ext cx="3427928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modelo lógico conecta o mundo conceitual abstrato à implementação física concreta do banco de dados.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10152459" y="2804160"/>
            <a:ext cx="3819406" cy="1701165"/>
          </a:xfrm>
          <a:prstGeom prst="roundRect">
            <a:avLst>
              <a:gd name="adj" fmla="val 464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48198" y="2999899"/>
            <a:ext cx="310336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Conhecimento Fundamental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48198" y="3406616"/>
            <a:ext cx="3427928" cy="902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Compreender chaves, normalização e regras de mapeamento é essencial para qualquer profissional de dados.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4935" y="4693444"/>
            <a:ext cx="7826931" cy="1400175"/>
          </a:xfrm>
          <a:prstGeom prst="roundRect">
            <a:avLst>
              <a:gd name="adj" fmla="val 564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0673" y="4889182"/>
            <a:ext cx="2574250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Ferramentas Poderosas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40673" y="5295900"/>
            <a:ext cx="7435453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brModelo e outras ferramentas agilizam o processo e garantem qualidade na criação do banco.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427113" y="6516767"/>
            <a:ext cx="7544752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Próximos passos: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Pratique a transformação de modelos conceituais, domine as formas normais e construa bancos de dados confiáveis e eficientes.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44935" y="6305193"/>
            <a:ext cx="22860" cy="1025128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731520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Transformação do Modelo Conceitual em Relacional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314813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1489" y="2639258"/>
            <a:ext cx="375475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6201489" y="2787134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Conceitual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01489" y="3228856"/>
            <a:ext cx="3754755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 entidades e relacionamentos de forma abstrata, focando no "o que" armazenar sem se preocupar com implementação técnica.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160556" y="2314813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160556" y="2639258"/>
            <a:ext cx="3754755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10160556" y="2787134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Conversão Estrutural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60556" y="3228856"/>
            <a:ext cx="3754755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Entidades tornam-se tabelas e atributos transformam-se em colunas com tipos de dados específicos.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201489" y="4893707"/>
            <a:ext cx="204311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1489" y="5218152"/>
            <a:ext cx="77138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6201489" y="5366028"/>
            <a:ext cx="406110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Mapeamento de Relacionamentos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201489" y="5807750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Relacionamentos são implementados através de chaves estrangeiras que conectam as tabelas entre si.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01489" y="6844427"/>
            <a:ext cx="7713821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prático: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entidade Cliente vira a tabela CLIENTE, com atributos como nome e CPF convertidos em colunas estruturadas.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014" y="389692"/>
            <a:ext cx="91892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Chaves Primárias, Estrangeiras e Integridade Referencial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14" y="1204555"/>
            <a:ext cx="6646307" cy="664630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95699" y="1204555"/>
            <a:ext cx="6646307" cy="1681996"/>
          </a:xfrm>
          <a:prstGeom prst="roundRect">
            <a:avLst>
              <a:gd name="adj" fmla="val 353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45003" y="1353860"/>
            <a:ext cx="425172" cy="425172"/>
          </a:xfrm>
          <a:prstGeom prst="roundRect">
            <a:avLst>
              <a:gd name="adj" fmla="val 21504440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1923" y="1470660"/>
            <a:ext cx="191333" cy="1913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5003" y="1920716"/>
            <a:ext cx="1771769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Chave Primária (PK)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645003" y="2283857"/>
            <a:ext cx="634769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 unicamente cada registro na tabela. Exemplo: código_cliente garante que não existam clientes duplicados.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495699" y="3028236"/>
            <a:ext cx="6646307" cy="1681996"/>
          </a:xfrm>
          <a:prstGeom prst="roundRect">
            <a:avLst>
              <a:gd name="adj" fmla="val 353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45003" y="3177540"/>
            <a:ext cx="425172" cy="425172"/>
          </a:xfrm>
          <a:prstGeom prst="roundRect">
            <a:avLst>
              <a:gd name="adj" fmla="val 21504440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1923" y="3294340"/>
            <a:ext cx="191333" cy="19133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45003" y="3744397"/>
            <a:ext cx="1842254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Chave Estrangeira (FK)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645003" y="4107537"/>
            <a:ext cx="634769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Referencia a chave primária de outra tabela para estabelecer vínculos. Exemplo: código_cliente na tabela PEDIDO.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7495699" y="4851916"/>
            <a:ext cx="6646307" cy="1681996"/>
          </a:xfrm>
          <a:prstGeom prst="roundRect">
            <a:avLst>
              <a:gd name="adj" fmla="val 353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645003" y="5001220"/>
            <a:ext cx="425172" cy="425172"/>
          </a:xfrm>
          <a:prstGeom prst="roundRect">
            <a:avLst>
              <a:gd name="adj" fmla="val 21504440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1923" y="5118021"/>
            <a:ext cx="191333" cy="1913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45003" y="5568077"/>
            <a:ext cx="1907262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Integridade Referencial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7645003" y="5931217"/>
            <a:ext cx="634769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Garante que toda chave estrangeira sempre aponte para um registro válido e existente, prevenindo inconsistências.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96014" y="8169712"/>
            <a:ext cx="13638371" cy="602099"/>
          </a:xfrm>
          <a:prstGeom prst="roundRect">
            <a:avLst>
              <a:gd name="adj" fmla="val 9887"/>
            </a:avLst>
          </a:prstGeom>
          <a:solidFill>
            <a:srgbClr val="D2D2E0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99" y="8375094"/>
            <a:ext cx="177165" cy="14168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956548" y="8346758"/>
            <a:ext cx="13036153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 prático: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tabela PEDIDO com FK para CLIENTE impede a criação de pedidos órfãos sem cliente associado.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9124"/>
            <a:ext cx="6300073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Normalização Detalhada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4502" y="1389102"/>
            <a:ext cx="581108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Primeira, Segunda e Terceira Formas Normais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1106329" y="2951559"/>
            <a:ext cx="3880961" cy="221218"/>
          </a:xfrm>
          <a:prstGeom prst="roundRect">
            <a:avLst>
              <a:gd name="adj" fmla="val 4201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4502" y="2730282"/>
            <a:ext cx="663773" cy="663773"/>
          </a:xfrm>
          <a:prstGeom prst="roundRect">
            <a:avLst>
              <a:gd name="adj" fmla="val 688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40475" y="2896255"/>
            <a:ext cx="331827" cy="33182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5720" y="3615333"/>
            <a:ext cx="367367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Primeira Forma Normal (1FN)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5720" y="4093726"/>
            <a:ext cx="3770471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grupos repetitivos e garante que cada campo contenha apenas valores atômicos indivisíveis.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95720" y="5288756"/>
            <a:ext cx="377047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célula possui um único valor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95720" y="5720239"/>
            <a:ext cx="3770471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colunas multivaloradas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540454" y="2619613"/>
            <a:ext cx="3881080" cy="221218"/>
          </a:xfrm>
          <a:prstGeom prst="roundRect">
            <a:avLst>
              <a:gd name="adj" fmla="val 4201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08627" y="2398335"/>
            <a:ext cx="663773" cy="663773"/>
          </a:xfrm>
          <a:prstGeom prst="roundRect">
            <a:avLst>
              <a:gd name="adj" fmla="val 688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4600" y="2564309"/>
            <a:ext cx="331827" cy="33182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9845" y="3283387"/>
            <a:ext cx="3770590" cy="69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Segunda Forma Normal (2FN)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5429845" y="4107418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dependências parciais, garantindo que todos os atributos dependam da chave primária completa.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429845" y="5656540"/>
            <a:ext cx="377059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Atende 1FN primeiro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429845" y="6088023"/>
            <a:ext cx="3770590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dependências parciais da PK</a:t>
            </a:r>
            <a:endParaRPr lang="en-US" sz="1700" dirty="0"/>
          </a:p>
        </p:txBody>
      </p:sp>
      <p:sp>
        <p:nvSpPr>
          <p:cNvPr id="18" name="Shape 14"/>
          <p:cNvSpPr/>
          <p:nvPr/>
        </p:nvSpPr>
        <p:spPr>
          <a:xfrm>
            <a:off x="9974699" y="2287786"/>
            <a:ext cx="3881080" cy="221218"/>
          </a:xfrm>
          <a:prstGeom prst="roundRect">
            <a:avLst>
              <a:gd name="adj" fmla="val 4201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9642872" y="2066508"/>
            <a:ext cx="663773" cy="663773"/>
          </a:xfrm>
          <a:prstGeom prst="roundRect">
            <a:avLst>
              <a:gd name="adj" fmla="val 6887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845" y="2232481"/>
            <a:ext cx="331827" cy="331827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64090" y="2951559"/>
            <a:ext cx="366260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Terceira Forma Normal (3FN)</a:t>
            </a:r>
            <a:endParaRPr lang="en-US" sz="2150" dirty="0"/>
          </a:p>
        </p:txBody>
      </p:sp>
      <p:sp>
        <p:nvSpPr>
          <p:cNvPr id="22" name="Text 17"/>
          <p:cNvSpPr/>
          <p:nvPr/>
        </p:nvSpPr>
        <p:spPr>
          <a:xfrm>
            <a:off x="9864090" y="3429953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dependências transitivas, assegurando que atributos não-chave dependam exclusivamente da chave primária.</a:t>
            </a:r>
            <a:endParaRPr lang="en-US" sz="1700" dirty="0"/>
          </a:p>
        </p:txBody>
      </p:sp>
      <p:sp>
        <p:nvSpPr>
          <p:cNvPr id="23" name="Text 18"/>
          <p:cNvSpPr/>
          <p:nvPr/>
        </p:nvSpPr>
        <p:spPr>
          <a:xfrm>
            <a:off x="9864090" y="4979075"/>
            <a:ext cx="377059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Atende 2FN primeiro</a:t>
            </a:r>
            <a:endParaRPr lang="en-US" sz="1700" dirty="0"/>
          </a:p>
        </p:txBody>
      </p:sp>
      <p:sp>
        <p:nvSpPr>
          <p:cNvPr id="24" name="Text 19"/>
          <p:cNvSpPr/>
          <p:nvPr/>
        </p:nvSpPr>
        <p:spPr>
          <a:xfrm>
            <a:off x="9864090" y="5410557"/>
            <a:ext cx="377059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dependências transitivas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774502" y="7266265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Evita redundância de dados, previne inconsistências e melhora significativamente a manutenibilidade do banco.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4" y="544473"/>
            <a:ext cx="775811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Visualizando o Processo de Normalização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4" y="2078712"/>
            <a:ext cx="989886" cy="11878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0711" y="2276594"/>
            <a:ext cx="267188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Tabela Desnormalizada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880711" y="2704624"/>
            <a:ext cx="657034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repetitivos e redundantes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3266599"/>
            <a:ext cx="989886" cy="11878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0711" y="3464481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1FN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880711" y="3892510"/>
            <a:ext cx="657034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Valores atômicos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4454485"/>
            <a:ext cx="989886" cy="11878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0711" y="465236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2FN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880711" y="5080397"/>
            <a:ext cx="657034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 dependências parciais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5642372"/>
            <a:ext cx="989886" cy="11878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80711" y="5840254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3FN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880711" y="6268283"/>
            <a:ext cx="657034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 dependências transitivas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92944" y="7052905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forma normal representa um nível superior de organização, resultando em estruturas mais eficientes e confiáveis.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47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405" y="2498527"/>
            <a:ext cx="7353181" cy="511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Regras de Mapeamento e Convenções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3405" y="3256240"/>
            <a:ext cx="6659880" cy="1743194"/>
          </a:xfrm>
          <a:prstGeom prst="roundRect">
            <a:avLst>
              <a:gd name="adj" fmla="val 3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6265" y="3279100"/>
            <a:ext cx="6614160" cy="491490"/>
          </a:xfrm>
          <a:prstGeom prst="roundRect">
            <a:avLst>
              <a:gd name="adj" fmla="val 8420"/>
            </a:avLst>
          </a:prstGeom>
          <a:solidFill>
            <a:srgbClr val="E1E1EA"/>
          </a:solidFill>
          <a:ln/>
        </p:spPr>
      </p:sp>
      <p:sp>
        <p:nvSpPr>
          <p:cNvPr id="6" name="Text 3"/>
          <p:cNvSpPr/>
          <p:nvPr/>
        </p:nvSpPr>
        <p:spPr>
          <a:xfrm>
            <a:off x="3780473" y="3367445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0095" y="3934420"/>
            <a:ext cx="204799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Entidades → Tabelas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0095" y="4288631"/>
            <a:ext cx="628650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Cada entidade do modelo conceitual torna-se uma tabela no modelo relacional, com atributos convertidos em colunas.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7397115" y="3256240"/>
            <a:ext cx="6659880" cy="1743194"/>
          </a:xfrm>
          <a:prstGeom prst="roundRect">
            <a:avLst>
              <a:gd name="adj" fmla="val 3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9975" y="3279100"/>
            <a:ext cx="6614160" cy="491490"/>
          </a:xfrm>
          <a:prstGeom prst="roundRect">
            <a:avLst>
              <a:gd name="adj" fmla="val 8420"/>
            </a:avLst>
          </a:prstGeom>
          <a:solidFill>
            <a:srgbClr val="E1E1EA"/>
          </a:solidFill>
          <a:ln/>
        </p:spPr>
      </p:sp>
      <p:sp>
        <p:nvSpPr>
          <p:cNvPr id="11" name="Text 8"/>
          <p:cNvSpPr/>
          <p:nvPr/>
        </p:nvSpPr>
        <p:spPr>
          <a:xfrm>
            <a:off x="10604183" y="3367445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583805" y="3934420"/>
            <a:ext cx="204799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Relacionamentos 1:N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83805" y="4288631"/>
            <a:ext cx="628650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Adiciona-se chave estrangeira na tabela do lado N do relacionamento para estabelecer o vínculo.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73405" y="5163264"/>
            <a:ext cx="6659880" cy="1743194"/>
          </a:xfrm>
          <a:prstGeom prst="roundRect">
            <a:avLst>
              <a:gd name="adj" fmla="val 3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96265" y="5186124"/>
            <a:ext cx="6614160" cy="491490"/>
          </a:xfrm>
          <a:prstGeom prst="roundRect">
            <a:avLst>
              <a:gd name="adj" fmla="val 8420"/>
            </a:avLst>
          </a:prstGeom>
          <a:solidFill>
            <a:srgbClr val="E1E1EA"/>
          </a:solidFill>
          <a:ln/>
        </p:spPr>
      </p:sp>
      <p:sp>
        <p:nvSpPr>
          <p:cNvPr id="16" name="Text 13"/>
          <p:cNvSpPr/>
          <p:nvPr/>
        </p:nvSpPr>
        <p:spPr>
          <a:xfrm>
            <a:off x="3780473" y="5274469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760095" y="5841444"/>
            <a:ext cx="2069425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Relacionamentos N:M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60095" y="6195655"/>
            <a:ext cx="628650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Cria-se tabela associativa com chaves compostas, conectando as duas entidades relacionadas.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7397115" y="5163264"/>
            <a:ext cx="6659880" cy="1743194"/>
          </a:xfrm>
          <a:prstGeom prst="roundRect">
            <a:avLst>
              <a:gd name="adj" fmla="val 394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419975" y="5186124"/>
            <a:ext cx="6614160" cy="491490"/>
          </a:xfrm>
          <a:prstGeom prst="roundRect">
            <a:avLst>
              <a:gd name="adj" fmla="val 8420"/>
            </a:avLst>
          </a:prstGeom>
          <a:solidFill>
            <a:srgbClr val="E1E1EA"/>
          </a:solidFill>
          <a:ln/>
        </p:spPr>
      </p:sp>
      <p:sp>
        <p:nvSpPr>
          <p:cNvPr id="21" name="Text 18"/>
          <p:cNvSpPr/>
          <p:nvPr/>
        </p:nvSpPr>
        <p:spPr>
          <a:xfrm>
            <a:off x="10604183" y="5274469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7583805" y="5841444"/>
            <a:ext cx="221337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Convenções de Nomes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583805" y="6195655"/>
            <a:ext cx="6286500" cy="524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nomes claros, consistentes e padronizados para tabelas e colunas, facilitando compreensão e manutenção.</a:t>
            </a:r>
            <a:endParaRPr lang="en-US" sz="1250" dirty="0"/>
          </a:p>
        </p:txBody>
      </p:sp>
      <p:sp>
        <p:nvSpPr>
          <p:cNvPr id="24" name="Shape 21"/>
          <p:cNvSpPr/>
          <p:nvPr/>
        </p:nvSpPr>
        <p:spPr>
          <a:xfrm>
            <a:off x="573405" y="7090767"/>
            <a:ext cx="13483590" cy="696158"/>
          </a:xfrm>
          <a:prstGeom prst="roundRect">
            <a:avLst>
              <a:gd name="adj" fmla="val 9885"/>
            </a:avLst>
          </a:prstGeom>
          <a:solidFill>
            <a:srgbClr val="D2D2E0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35" y="7335083"/>
            <a:ext cx="204787" cy="16383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1105853" y="7295555"/>
            <a:ext cx="12787313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Tabela PEDIDO_PRODUTO implementa relacionamento N:M entre PEDIDO e PRODUTO.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256" y="413504"/>
            <a:ext cx="7346633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Exportando Código DDL SQL no brModelo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256" y="1259324"/>
            <a:ext cx="2255758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Recursos Principais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26256" y="1691640"/>
            <a:ext cx="590811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Geração automática de scripts DDL completos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6256" y="1984772"/>
            <a:ext cx="590811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Definição de chaves primárias e estrangeiras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6256" y="2277904"/>
            <a:ext cx="590811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Especificação de tipos de dados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6256" y="2571036"/>
            <a:ext cx="590811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Inclusão de restrições de integridade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6256" y="2864168"/>
            <a:ext cx="590811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Redução de erros manuais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526256" y="3239929"/>
            <a:ext cx="5908119" cy="481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brModelo transforma visualmente seu modelo lógico em código SQL executável, pronto para implementação direta no SGBD.</a:t>
            </a:r>
            <a:endParaRPr lang="en-US" sz="1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946" y="1278136"/>
            <a:ext cx="7302698" cy="730269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1761" y="9088398"/>
            <a:ext cx="13352383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exportação automatizada garante consistência entre o modelo visual e a implementação física do banco de dados.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526256" y="8919210"/>
            <a:ext cx="15240" cy="578882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52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55" y="2748320"/>
            <a:ext cx="8988981" cy="562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Caso Prático: Do Conceitual ao Código DDL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555" y="5267920"/>
            <a:ext cx="13369290" cy="22860"/>
          </a:xfrm>
          <a:prstGeom prst="roundRect">
            <a:avLst>
              <a:gd name="adj" fmla="val 33103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3905131" y="4727496"/>
            <a:ext cx="22860" cy="540425"/>
          </a:xfrm>
          <a:prstGeom prst="roundRect">
            <a:avLst>
              <a:gd name="adj" fmla="val 33103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3713917" y="5065276"/>
            <a:ext cx="405289" cy="40528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81485" y="5099030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2790468" y="3581400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Conceitual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697" y="3970973"/>
            <a:ext cx="6211729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Cliente com relacionamento 1:N para Telefone. Pedido com relacionamento N:M para Produto.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651" y="5267920"/>
            <a:ext cx="22860" cy="540425"/>
          </a:xfrm>
          <a:prstGeom prst="roundRect">
            <a:avLst>
              <a:gd name="adj" fmla="val 33103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112437" y="5065276"/>
            <a:ext cx="405289" cy="40528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80005" y="5099030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188988" y="5988606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Lógico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09217" y="6378178"/>
            <a:ext cx="621184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Tabela TELEFONE com FK para CLIENTE. Tabela ITEM_PEDIDO conectando PEDIDO e PRODUTO.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702290" y="4727496"/>
            <a:ext cx="22860" cy="540425"/>
          </a:xfrm>
          <a:prstGeom prst="roundRect">
            <a:avLst>
              <a:gd name="adj" fmla="val 33103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511076" y="5065276"/>
            <a:ext cx="405289" cy="405289"/>
          </a:xfrm>
          <a:prstGeom prst="roundRect">
            <a:avLst>
              <a:gd name="adj" fmla="val 1867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78644" y="5099030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9587627" y="3581400"/>
            <a:ext cx="225218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Código DDL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607856" y="3970973"/>
            <a:ext cx="6211848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Scripts SQL com CREATE TABLE, PRIMARY KEY, FOREIGN KEY e constraints de integridade.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30555" y="7157085"/>
            <a:ext cx="13369290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Estrutura resultante: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Tabela TELEFONE vinculada a CLIENTE por FK, tabela ITEM_PEDIDO com chaves compostas unindo PEDIDO e PRODUTO, garantindo integridade referencial completa.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110560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Impacto da Modelagem Lógica Relacional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Estrutura Organizada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Garante organização eficiente dos dados, facilitando operações de consulta e atualização.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252907"/>
            <a:ext cx="3313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Manutenção Simplificada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743325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 atualizações e correções, reduzindo tempo e custos de manutenção do sistema.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Escalabilidade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77107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 base sólida para sistemas robustos que crescem com as necessidades do negócio.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86688"/>
            <a:ext cx="2984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Consistência de Dados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77107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Reduz drasticamente redundâncias e inconsistências através de normalização adequada.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2025-10-19T22:48:08Z</dcterms:created>
  <dcterms:modified xsi:type="dcterms:W3CDTF">2025-10-19T22:48:08Z</dcterms:modified>
</cp:coreProperties>
</file>